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24"/>
  </p:notesMasterIdLst>
  <p:sldIdLst>
    <p:sldId id="256" r:id="rId5"/>
    <p:sldId id="295" r:id="rId6"/>
    <p:sldId id="262" r:id="rId7"/>
    <p:sldId id="282" r:id="rId8"/>
    <p:sldId id="283" r:id="rId9"/>
    <p:sldId id="286" r:id="rId10"/>
    <p:sldId id="287" r:id="rId11"/>
    <p:sldId id="284" r:id="rId12"/>
    <p:sldId id="288" r:id="rId13"/>
    <p:sldId id="285" r:id="rId14"/>
    <p:sldId id="289" r:id="rId15"/>
    <p:sldId id="290" r:id="rId16"/>
    <p:sldId id="291" r:id="rId17"/>
    <p:sldId id="279" r:id="rId18"/>
    <p:sldId id="297" r:id="rId19"/>
    <p:sldId id="292" r:id="rId20"/>
    <p:sldId id="294" r:id="rId21"/>
    <p:sldId id="296" r:id="rId22"/>
    <p:sldId id="293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3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media/image1.png>
</file>

<file path=ppt/media/image10.jpg>
</file>

<file path=ppt/media/image2.jpe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11/9/2021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0" name="Picture 9" descr="up close image of waves">
            <a:extLst>
              <a:ext uri="{FF2B5EF4-FFF2-40B4-BE49-F238E27FC236}">
                <a16:creationId xmlns:a16="http://schemas.microsoft.com/office/drawing/2014/main" id="{3E27D7FC-BE10-44DA-BC74-0F36CB7E4F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11/9/2021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6" descr="up close image of waves">
            <a:extLst>
              <a:ext uri="{FF2B5EF4-FFF2-40B4-BE49-F238E27FC236}">
                <a16:creationId xmlns:a16="http://schemas.microsoft.com/office/drawing/2014/main" id="{E39EE8E6-C891-4E4C-BB6D-702D0D3B6B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538" y="557045"/>
            <a:ext cx="10922923" cy="4231085"/>
          </a:xfrm>
        </p:spPr>
        <p:txBody>
          <a:bodyPr>
            <a:normAutofit/>
          </a:bodyPr>
          <a:lstStyle/>
          <a:p>
            <a:pPr algn="ctr"/>
            <a:r>
              <a:rPr lang="en-US" sz="7200" dirty="0">
                <a:latin typeface="Franklin Gothic Demi" panose="020B0703020102020204" pitchFamily="34" charset="0"/>
              </a:rPr>
              <a:t>Tips and Tricks</a:t>
            </a:r>
            <a:br>
              <a:rPr lang="en-US" sz="7200" dirty="0">
                <a:latin typeface="Franklin Gothic Demi" panose="020B0703020102020204" pitchFamily="34" charset="0"/>
              </a:rPr>
            </a:br>
            <a:r>
              <a:rPr lang="en-US" sz="7200" dirty="0">
                <a:latin typeface="Franklin Gothic Demi" panose="020B0703020102020204" pitchFamily="34" charset="0"/>
              </a:rPr>
              <a:t>for Making</a:t>
            </a:r>
            <a:br>
              <a:rPr lang="en-US" sz="7200" dirty="0">
                <a:latin typeface="Franklin Gothic Demi" panose="020B0703020102020204" pitchFamily="34" charset="0"/>
              </a:rPr>
            </a:br>
            <a:r>
              <a:rPr lang="en-US" sz="7200" dirty="0">
                <a:latin typeface="Franklin Gothic Demi" panose="020B0703020102020204" pitchFamily="34" charset="0"/>
              </a:rPr>
              <a:t>Good Publication Maps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5772557"/>
            <a:ext cx="9144000" cy="754025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Chris Anderson “Opie”</a:t>
            </a:r>
          </a:p>
          <a:p>
            <a:r>
              <a:rPr lang="en-US" sz="2400" dirty="0">
                <a:solidFill>
                  <a:schemeClr val="tx1"/>
                </a:solidFill>
              </a:rPr>
              <a:t>Chris.Anderson@MyFWC.com</a:t>
            </a:r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AB856-6B21-4561-992B-62E9EC7D8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E3AF7-646D-45F7-8C8C-6380432FB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Follow the K.I.S.S method.</a:t>
            </a:r>
          </a:p>
          <a:p>
            <a:r>
              <a:rPr lang="en-US" dirty="0"/>
              <a:t>Include one or two data sets other than shorelines.</a:t>
            </a:r>
          </a:p>
          <a:p>
            <a:r>
              <a:rPr lang="en-US" dirty="0"/>
              <a:t>Show data with as few categories as possible.</a:t>
            </a:r>
          </a:p>
          <a:p>
            <a:pPr lvl="1"/>
            <a:r>
              <a:rPr lang="en-US" sz="2800" dirty="0"/>
              <a:t>Usually one</a:t>
            </a:r>
          </a:p>
          <a:p>
            <a:r>
              <a:rPr lang="en-US" dirty="0"/>
              <a:t>If you can’t show data simply then consider a color map or multiple maps.</a:t>
            </a:r>
          </a:p>
          <a:p>
            <a:endParaRPr lang="en-US" b="1" dirty="0"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1970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AB856-6B21-4561-992B-62E9EC7D8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E3AF7-646D-45F7-8C8C-6380432FB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Polygons</a:t>
            </a:r>
          </a:p>
          <a:p>
            <a:pPr lvl="1"/>
            <a:r>
              <a:rPr lang="en-US" sz="2800" dirty="0"/>
              <a:t>Solid fill only</a:t>
            </a:r>
          </a:p>
          <a:p>
            <a:pPr lvl="1"/>
            <a:r>
              <a:rPr lang="en-US" sz="2800" dirty="0"/>
              <a:t>No patterns</a:t>
            </a:r>
          </a:p>
          <a:p>
            <a:pPr lvl="1"/>
            <a:r>
              <a:rPr lang="en-US" sz="2800" dirty="0"/>
              <a:t>No outline unless absolutely necessary</a:t>
            </a:r>
          </a:p>
          <a:p>
            <a:r>
              <a:rPr lang="en-US" dirty="0"/>
              <a:t>Lines</a:t>
            </a:r>
          </a:p>
          <a:p>
            <a:pPr lvl="1"/>
            <a:r>
              <a:rPr lang="en-US" sz="2800" dirty="0"/>
              <a:t>Variable line width can be used</a:t>
            </a:r>
          </a:p>
          <a:p>
            <a:pPr lvl="1"/>
            <a:r>
              <a:rPr lang="en-US" sz="2800" dirty="0"/>
              <a:t>Pattern can also be used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3654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AB856-6B21-4561-992B-62E9EC7D8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E3AF7-646D-45F7-8C8C-6380432FB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Points</a:t>
            </a:r>
          </a:p>
          <a:p>
            <a:pPr lvl="1"/>
            <a:r>
              <a:rPr lang="en-US" sz="2800" dirty="0"/>
              <a:t>Size of points should be similar size to map text</a:t>
            </a:r>
          </a:p>
          <a:p>
            <a:pPr lvl="1"/>
            <a:r>
              <a:rPr lang="en-US" sz="2800" dirty="0"/>
              <a:t>Can range from single-color, single shape to black and white character symbols</a:t>
            </a:r>
          </a:p>
          <a:p>
            <a:pPr lvl="1"/>
            <a:r>
              <a:rPr lang="en-US" sz="2800" dirty="0"/>
              <a:t>Unfilled symbols are discouraged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976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AB856-6B21-4561-992B-62E9EC7D8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Display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E3AF7-646D-45F7-8C8C-6380432FB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Map Text</a:t>
            </a:r>
          </a:p>
          <a:p>
            <a:pPr lvl="1"/>
            <a:r>
              <a:rPr lang="en-US" sz="2800" dirty="0"/>
              <a:t>Should be proportional to the text size used for a letter-sized Word document</a:t>
            </a:r>
          </a:p>
          <a:p>
            <a:pPr lvl="2"/>
            <a:r>
              <a:rPr lang="en-US" sz="2800" dirty="0"/>
              <a:t>8-14 </a:t>
            </a:r>
            <a:r>
              <a:rPr lang="en-US" sz="2800" dirty="0" err="1"/>
              <a:t>pt</a:t>
            </a:r>
            <a:endParaRPr lang="en-US" sz="2800" dirty="0"/>
          </a:p>
          <a:p>
            <a:pPr lvl="2"/>
            <a:r>
              <a:rPr lang="en-US" sz="2800" dirty="0"/>
              <a:t>Important text should be larger than less important text</a:t>
            </a:r>
          </a:p>
          <a:p>
            <a:pPr lvl="1"/>
            <a:r>
              <a:rPr lang="en-US" sz="2800" dirty="0"/>
              <a:t>Physical features should be in a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serif font</a:t>
            </a:r>
            <a:r>
              <a:rPr lang="en-US" sz="2800" dirty="0"/>
              <a:t>.</a:t>
            </a:r>
          </a:p>
          <a:p>
            <a:pPr lvl="2"/>
            <a:r>
              <a:rPr lang="en-US" sz="2800" dirty="0"/>
              <a:t>Times, Garamond, Century Schoolbook</a:t>
            </a:r>
          </a:p>
          <a:p>
            <a:pPr lvl="1"/>
            <a:r>
              <a:rPr lang="en-US" sz="2800" dirty="0"/>
              <a:t>Data features should be in a sans-serif font</a:t>
            </a:r>
          </a:p>
          <a:p>
            <a:pPr lvl="2"/>
            <a:r>
              <a:rPr lang="en-US" sz="2800" dirty="0"/>
              <a:t>Arial, Helvetica, Franklin Gothic</a:t>
            </a:r>
          </a:p>
          <a:p>
            <a:pPr lvl="1"/>
            <a:r>
              <a:rPr lang="en-US" sz="2800" dirty="0"/>
              <a:t>Water features should be </a:t>
            </a:r>
            <a:r>
              <a:rPr lang="en-US" sz="2800" i="1" dirty="0"/>
              <a:t>italicized</a:t>
            </a:r>
          </a:p>
          <a:p>
            <a:pPr lvl="2"/>
            <a:endParaRPr lang="en-US" sz="2800" dirty="0"/>
          </a:p>
          <a:p>
            <a:pPr lvl="3"/>
            <a:endParaRPr lang="en-US" sz="2600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46397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6608-C7F4-42B1-87DF-CD6DC483C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Marginalia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685B6-68A0-438B-81C6-04D775E3C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Marginalia are all the extra stuff around the map.</a:t>
            </a:r>
          </a:p>
          <a:p>
            <a:r>
              <a:rPr lang="en-US" dirty="0"/>
              <a:t>Should only be seen if you need to look for it.</a:t>
            </a:r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9572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6608-C7F4-42B1-87DF-CD6DC483C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Marginalia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685B6-68A0-438B-81C6-04D775E3C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Graticules and coordinates</a:t>
            </a:r>
          </a:p>
          <a:p>
            <a:pPr lvl="1"/>
            <a:r>
              <a:rPr lang="en-US" sz="2800" dirty="0"/>
              <a:t>Graticule labels should be parallel to the side of the map they are located.</a:t>
            </a:r>
          </a:p>
          <a:p>
            <a:pPr lvl="1"/>
            <a:r>
              <a:rPr lang="en-US" sz="2800" dirty="0"/>
              <a:t>Keep distance between lines of measurement (e.g. </a:t>
            </a:r>
            <a:r>
              <a:rPr lang="en-US" sz="2800" dirty="0" err="1"/>
              <a:t>lat</a:t>
            </a:r>
            <a:r>
              <a:rPr lang="en-US" sz="2800" dirty="0"/>
              <a:t>/</a:t>
            </a:r>
            <a:r>
              <a:rPr lang="en-US" sz="2800" dirty="0" err="1"/>
              <a:t>lon</a:t>
            </a:r>
            <a:r>
              <a:rPr lang="en-US" sz="2800" dirty="0"/>
              <a:t>) consistent for both axes.</a:t>
            </a:r>
          </a:p>
          <a:p>
            <a:pPr lvl="2"/>
            <a:r>
              <a:rPr lang="en-US" sz="2800" dirty="0"/>
              <a:t>Based upon map size and scale</a:t>
            </a:r>
          </a:p>
          <a:p>
            <a:pPr lvl="1"/>
            <a:r>
              <a:rPr lang="en-US" sz="2800" dirty="0"/>
              <a:t>Labels should be proportional to map text.</a:t>
            </a:r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648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DCC78A02-E009-4F02-8938-E63D240C22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43" y="884164"/>
            <a:ext cx="5352288" cy="4901184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657D4E9E-559A-418E-B4F0-5EF04BF538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7649" y="884164"/>
            <a:ext cx="4864608" cy="490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433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6608-C7F4-42B1-87DF-CD6DC483C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Marginalia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685B6-68A0-438B-81C6-04D775E3C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Scalebar</a:t>
            </a:r>
          </a:p>
          <a:p>
            <a:pPr lvl="1"/>
            <a:r>
              <a:rPr lang="en-US" sz="2800" dirty="0"/>
              <a:t>Should be proportional to map scale</a:t>
            </a:r>
          </a:p>
          <a:p>
            <a:pPr lvl="1"/>
            <a:r>
              <a:rPr lang="en-US" sz="2800" dirty="0"/>
              <a:t>Alternating scalebars</a:t>
            </a:r>
          </a:p>
          <a:p>
            <a:pPr lvl="2"/>
            <a:r>
              <a:rPr lang="en-US" sz="2800" dirty="0"/>
              <a:t>If scalebar begins with a solid, should end with a solid.</a:t>
            </a:r>
          </a:p>
          <a:p>
            <a:pPr lvl="2"/>
            <a:r>
              <a:rPr lang="en-US" sz="2800" dirty="0"/>
              <a:t>3 or 5 divisions</a:t>
            </a:r>
          </a:p>
          <a:p>
            <a:pPr lvl="2"/>
            <a:r>
              <a:rPr lang="en-US" sz="2800" dirty="0"/>
              <a:t>Unless needed, do not make sub-divisions</a:t>
            </a:r>
          </a:p>
          <a:p>
            <a:pPr lvl="1"/>
            <a:r>
              <a:rPr lang="en-US" sz="2800" dirty="0"/>
              <a:t>Units are top center</a:t>
            </a:r>
          </a:p>
          <a:p>
            <a:pPr lvl="1"/>
            <a:r>
              <a:rPr lang="en-US" sz="2800" dirty="0"/>
              <a:t>Only divisions are labeled</a:t>
            </a:r>
          </a:p>
          <a:p>
            <a:pPr lvl="2"/>
            <a:endParaRPr lang="en-US" sz="2800" dirty="0"/>
          </a:p>
          <a:p>
            <a:pPr lvl="2"/>
            <a:endParaRPr lang="en-US" sz="24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33148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86608-C7F4-42B1-87DF-CD6DC483C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Marginalia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685B6-68A0-438B-81C6-04D775E3C0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North Arrow</a:t>
            </a:r>
          </a:p>
          <a:p>
            <a:pPr lvl="1"/>
            <a:r>
              <a:rPr lang="en-US" sz="2800" dirty="0"/>
              <a:t>Fonts are available with north arrows as characters.</a:t>
            </a:r>
          </a:p>
          <a:p>
            <a:pPr lvl="2"/>
            <a:r>
              <a:rPr lang="en-US" sz="2800" dirty="0"/>
              <a:t>Font - ESRI North Regular</a:t>
            </a:r>
          </a:p>
          <a:p>
            <a:pPr lvl="2"/>
            <a:r>
              <a:rPr lang="en-US" sz="2800" dirty="0"/>
              <a:t>Character - ESRI North Arrow #2</a:t>
            </a:r>
          </a:p>
          <a:p>
            <a:pPr marL="914400" lvl="2" indent="0">
              <a:buNone/>
            </a:pPr>
            <a:r>
              <a:rPr lang="en-US" sz="8800" dirty="0">
                <a:latin typeface="ESRI North" panose="02000508000000020003" pitchFamily="2" charset="0"/>
              </a:rPr>
              <a:t>±</a:t>
            </a:r>
          </a:p>
          <a:p>
            <a:pPr lvl="1"/>
            <a:r>
              <a:rPr lang="en-US" sz="2800" dirty="0"/>
              <a:t>Proportional in size to the map size, text size, and scale bar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260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DE57B-9B31-44CC-9BF8-0674EEFD5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4215161"/>
            <a:ext cx="10233800" cy="196180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you have any questions, or would like your map reviewed, please let me know</a:t>
            </a:r>
          </a:p>
          <a:p>
            <a:r>
              <a:rPr lang="en-US" dirty="0"/>
              <a:t>Phone – 727-502-4856</a:t>
            </a:r>
          </a:p>
          <a:p>
            <a:r>
              <a:rPr lang="en-US" dirty="0"/>
              <a:t>E-mail – Chris.Anderson@myfwc.com </a:t>
            </a:r>
          </a:p>
        </p:txBody>
      </p:sp>
    </p:spTree>
    <p:extLst>
      <p:ext uri="{BB962C8B-B14F-4D97-AF65-F5344CB8AC3E}">
        <p14:creationId xmlns:p14="http://schemas.microsoft.com/office/powerpoint/2010/main" val="4142228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Caveat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390DD-4E93-4A14-B7D2-86126CA2B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460501"/>
            <a:ext cx="10233800" cy="288847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There are exceptions to every suggestion presented here.</a:t>
            </a:r>
          </a:p>
          <a:p>
            <a:r>
              <a:rPr lang="en-US" dirty="0">
                <a:solidFill>
                  <a:schemeClr val="tx1"/>
                </a:solidFill>
              </a:rPr>
              <a:t>Size, fill, outline, font, etc. depend upon the map and how it is to be used</a:t>
            </a:r>
          </a:p>
          <a:p>
            <a:r>
              <a:rPr lang="en-US" dirty="0">
                <a:solidFill>
                  <a:schemeClr val="tx1"/>
                </a:solidFill>
              </a:rPr>
              <a:t>This presentation is focused on peer-reviewed publications printed in black and white. 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465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Work backwards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390DD-4E93-4A14-B7D2-86126CA2B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460501"/>
            <a:ext cx="10233800" cy="539749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Is it black and white or color?</a:t>
            </a:r>
          </a:p>
          <a:p>
            <a:r>
              <a:rPr lang="en-US" dirty="0">
                <a:solidFill>
                  <a:schemeClr val="tx1"/>
                </a:solidFill>
              </a:rPr>
              <a:t>What size will it be printed?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2 columns, quarter page, half page, </a:t>
            </a:r>
            <a:r>
              <a:rPr lang="en-US" sz="2800" dirty="0" err="1">
                <a:solidFill>
                  <a:schemeClr val="tx1"/>
                </a:solidFill>
              </a:rPr>
              <a:t>etc</a:t>
            </a:r>
            <a:r>
              <a:rPr lang="en-US" sz="2800" dirty="0">
                <a:solidFill>
                  <a:schemeClr val="tx1"/>
                </a:solidFill>
              </a:rPr>
              <a:t>?</a:t>
            </a:r>
          </a:p>
          <a:p>
            <a:r>
              <a:rPr lang="en-US" dirty="0">
                <a:solidFill>
                  <a:schemeClr val="tx1"/>
                </a:solidFill>
              </a:rPr>
              <a:t>Choose a map orientation to match the orientation of the shoreline and data.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East-to-West – landscape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North-to-South – portrait</a:t>
            </a:r>
          </a:p>
          <a:p>
            <a:pPr lvl="1"/>
            <a:r>
              <a:rPr lang="en-US" sz="2800" dirty="0">
                <a:solidFill>
                  <a:schemeClr val="tx1"/>
                </a:solidFill>
              </a:rPr>
              <a:t>Florida - square</a:t>
            </a:r>
          </a:p>
          <a:p>
            <a:r>
              <a:rPr lang="en-US" dirty="0">
                <a:solidFill>
                  <a:schemeClr val="tx1"/>
                </a:solidFill>
              </a:rPr>
              <a:t>What file format is needed by the publisher? Raster (TIFF JPEG)? Vector (PDF, EPS, Adobe Illustrator)</a:t>
            </a:r>
          </a:p>
          <a:p>
            <a:r>
              <a:rPr lang="en-US" dirty="0">
                <a:solidFill>
                  <a:schemeClr val="tx1"/>
                </a:solidFill>
              </a:rPr>
              <a:t>Answer these types of questions before even starting your map.</a:t>
            </a:r>
          </a:p>
        </p:txBody>
      </p:sp>
    </p:spTree>
    <p:extLst>
      <p:ext uri="{BB962C8B-B14F-4D97-AF65-F5344CB8AC3E}">
        <p14:creationId xmlns:p14="http://schemas.microsoft.com/office/powerpoint/2010/main" val="26929576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2D65BED3-B82C-4BEF-B1D6-07754C194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746" y="1413594"/>
            <a:ext cx="3901440" cy="3901440"/>
          </a:xfrm>
          <a:prstGeom prst="rect">
            <a:avLst/>
          </a:prstGeom>
        </p:spPr>
      </p:pic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48CA523D-864A-4E73-BDFC-E3D5207B3D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2809" y="1413594"/>
            <a:ext cx="3901440" cy="3901440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FDC7F81E-1248-4451-B9B5-2AAA043F0C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01872" y="1072218"/>
            <a:ext cx="3444240" cy="458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1009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AB856-6B21-4561-992B-62E9EC7D8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Set-up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E3AF7-646D-45F7-8C8C-6380432FB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Draw the map out on paper before you write one command.</a:t>
            </a:r>
          </a:p>
          <a:p>
            <a:r>
              <a:rPr lang="en-US" dirty="0"/>
              <a:t>Write down what data sets you want to show.</a:t>
            </a:r>
          </a:p>
          <a:p>
            <a:r>
              <a:rPr lang="en-US" dirty="0"/>
              <a:t>Write down what labels you need to show.</a:t>
            </a:r>
          </a:p>
          <a:p>
            <a:pPr lvl="1"/>
            <a:r>
              <a:rPr lang="en-US" sz="2800" dirty="0"/>
              <a:t>Land, hydro, specific labels</a:t>
            </a:r>
          </a:p>
          <a:p>
            <a:r>
              <a:rPr lang="en-US" b="1" dirty="0">
                <a:latin typeface="Franklin Gothic Demi" panose="020B0703020102020204" pitchFamily="34" charset="0"/>
              </a:rPr>
              <a:t>Only show those that are pertinent to the map.</a:t>
            </a:r>
          </a:p>
          <a:p>
            <a:r>
              <a:rPr lang="en-US" dirty="0"/>
              <a:t>Intellectual hierarchy</a:t>
            </a:r>
          </a:p>
          <a:p>
            <a:pPr lvl="1"/>
            <a:r>
              <a:rPr lang="en-US" sz="2800" dirty="0"/>
              <a:t>Important information is highlighted and shown on top of ancillary information.</a:t>
            </a:r>
          </a:p>
          <a:p>
            <a:endParaRPr lang="en-US" b="1" dirty="0"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9330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AB856-6B21-4561-992B-62E9EC7D8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Set-up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E3AF7-646D-45F7-8C8C-6380432FB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Set your page size to the actual size the map will be published.</a:t>
            </a:r>
          </a:p>
          <a:p>
            <a:r>
              <a:rPr lang="en-US" dirty="0"/>
              <a:t>Don't be afraid to rotate the map to maximize the area of map shown.</a:t>
            </a:r>
          </a:p>
          <a:p>
            <a:r>
              <a:rPr lang="en-US" dirty="0"/>
              <a:t>Use the appropriate shoreline to the map.</a:t>
            </a:r>
          </a:p>
          <a:p>
            <a:r>
              <a:rPr lang="en-US" dirty="0"/>
              <a:t>No need to use super detailed shoreline for mapping a large area.</a:t>
            </a:r>
          </a:p>
          <a:p>
            <a:pPr lvl="1"/>
            <a:r>
              <a:rPr lang="en-US" sz="2800" dirty="0"/>
              <a:t>100K shorelines are good for general, statewide maps</a:t>
            </a:r>
          </a:p>
          <a:p>
            <a:pPr lvl="1"/>
            <a:r>
              <a:rPr lang="en-US" sz="2800" dirty="0"/>
              <a:t>40K for more detail</a:t>
            </a:r>
          </a:p>
          <a:p>
            <a:pPr lvl="1"/>
            <a:r>
              <a:rPr lang="en-US" sz="2800" dirty="0"/>
              <a:t>12K for high detail</a:t>
            </a:r>
            <a:endParaRPr lang="en-US" b="1" dirty="0">
              <a:latin typeface="Franklin Gothic Demi" panose="020B0703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971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C7BAA13-4503-4745-B9D9-82579D4EAC48}"/>
              </a:ext>
            </a:extLst>
          </p:cNvPr>
          <p:cNvGrpSpPr/>
          <p:nvPr/>
        </p:nvGrpSpPr>
        <p:grpSpPr>
          <a:xfrm>
            <a:off x="583410" y="990600"/>
            <a:ext cx="11025180" cy="4876800"/>
            <a:chOff x="671515" y="990600"/>
            <a:chExt cx="11025180" cy="4876800"/>
          </a:xfrm>
        </p:grpSpPr>
        <p:pic>
          <p:nvPicPr>
            <p:cNvPr id="5" name="Picture 4" descr="Map&#10;&#10;Description automatically generated">
              <a:extLst>
                <a:ext uri="{FF2B5EF4-FFF2-40B4-BE49-F238E27FC236}">
                  <a16:creationId xmlns:a16="http://schemas.microsoft.com/office/drawing/2014/main" id="{0F1928F1-541D-4125-B7AB-4EA2C49729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819895" y="990600"/>
              <a:ext cx="4876800" cy="4876800"/>
            </a:xfrm>
            <a:prstGeom prst="rect">
              <a:avLst/>
            </a:prstGeom>
          </p:spPr>
        </p:pic>
        <p:pic>
          <p:nvPicPr>
            <p:cNvPr id="7" name="Picture 6" descr="Map&#10;&#10;Description automatically generated">
              <a:extLst>
                <a:ext uri="{FF2B5EF4-FFF2-40B4-BE49-F238E27FC236}">
                  <a16:creationId xmlns:a16="http://schemas.microsoft.com/office/drawing/2014/main" id="{61B15D00-5236-4208-95DB-7657C7D256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1515" y="990600"/>
              <a:ext cx="4876800" cy="4876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27462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AB856-6B21-4561-992B-62E9EC7D8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Set-up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E3AF7-646D-45F7-8C8C-6380432FBF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/>
              <a:t>Land color - 20% gray fill, Outline - 60-70% gray, .5 </a:t>
            </a:r>
            <a:r>
              <a:rPr lang="en-US" dirty="0" err="1"/>
              <a:t>pt</a:t>
            </a:r>
            <a:r>
              <a:rPr lang="en-US" dirty="0"/>
              <a:t> wide</a:t>
            </a:r>
          </a:p>
          <a:p>
            <a:r>
              <a:rPr lang="en-US" dirty="0"/>
              <a:t>Water – No fill</a:t>
            </a:r>
          </a:p>
          <a:p>
            <a:r>
              <a:rPr lang="en-US" dirty="0"/>
              <a:t>Don't forget to show GA, AL, and MS if all of Florida is shown.</a:t>
            </a:r>
          </a:p>
          <a:p>
            <a:pPr lvl="1"/>
            <a:r>
              <a:rPr lang="en-US" sz="2800" dirty="0"/>
              <a:t>FL is not an island</a:t>
            </a:r>
          </a:p>
          <a:p>
            <a:pPr lvl="1"/>
            <a:r>
              <a:rPr lang="en-US" sz="2800" dirty="0"/>
              <a:t>70% gray, no outline</a:t>
            </a:r>
          </a:p>
        </p:txBody>
      </p:sp>
    </p:spTree>
    <p:extLst>
      <p:ext uri="{BB962C8B-B14F-4D97-AF65-F5344CB8AC3E}">
        <p14:creationId xmlns:p14="http://schemas.microsoft.com/office/powerpoint/2010/main" val="2359450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6F2E9CF3-E2F6-46FE-8F00-1FF39E13D1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260" y="990600"/>
            <a:ext cx="4876800" cy="4876800"/>
          </a:xfrm>
          <a:prstGeom prst="rect">
            <a:avLst/>
          </a:prstGeom>
        </p:spPr>
      </p:pic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3894379F-6232-4A00-B17F-EDD20E660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2940" y="990600"/>
            <a:ext cx="48768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975739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AF23494-F630-4E01-81EA-AA2F2975971E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687</Words>
  <Application>Microsoft Office PowerPoint</Application>
  <PresentationFormat>Widescreen</PresentationFormat>
  <Paragraphs>102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ESRI North</vt:lpstr>
      <vt:lpstr>Franklin Gothic Book</vt:lpstr>
      <vt:lpstr>Franklin Gothic Demi</vt:lpstr>
      <vt:lpstr>Franklin Gothic Medium</vt:lpstr>
      <vt:lpstr>Times New Roman</vt:lpstr>
      <vt:lpstr>Depth</vt:lpstr>
      <vt:lpstr>Tips and Tricks for Making Good Publication Maps</vt:lpstr>
      <vt:lpstr>Caveat</vt:lpstr>
      <vt:lpstr>Work backwards</vt:lpstr>
      <vt:lpstr>PowerPoint Presentation</vt:lpstr>
      <vt:lpstr>Map Set-up</vt:lpstr>
      <vt:lpstr>Map Set-up</vt:lpstr>
      <vt:lpstr>PowerPoint Presentation</vt:lpstr>
      <vt:lpstr>Map Set-up</vt:lpstr>
      <vt:lpstr>PowerPoint Presentation</vt:lpstr>
      <vt:lpstr>Data Display</vt:lpstr>
      <vt:lpstr>Data Display</vt:lpstr>
      <vt:lpstr>Data Display</vt:lpstr>
      <vt:lpstr>Data Display</vt:lpstr>
      <vt:lpstr>Marginalia</vt:lpstr>
      <vt:lpstr>Marginalia</vt:lpstr>
      <vt:lpstr>PowerPoint Presentation</vt:lpstr>
      <vt:lpstr>Marginalia</vt:lpstr>
      <vt:lpstr>Marginalia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2019-12-17T03:07:55Z</dcterms:created>
  <dcterms:modified xsi:type="dcterms:W3CDTF">2021-11-10T12:30:45Z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